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6"/>
  </p:notesMasterIdLst>
  <p:handoutMasterIdLst>
    <p:handoutMasterId r:id="rId27"/>
  </p:handoutMasterIdLst>
  <p:sldIdLst>
    <p:sldId id="256" r:id="rId2"/>
    <p:sldId id="313" r:id="rId3"/>
    <p:sldId id="297" r:id="rId4"/>
    <p:sldId id="300" r:id="rId5"/>
    <p:sldId id="302" r:id="rId6"/>
    <p:sldId id="303" r:id="rId7"/>
    <p:sldId id="298" r:id="rId8"/>
    <p:sldId id="314" r:id="rId9"/>
    <p:sldId id="315" r:id="rId10"/>
    <p:sldId id="299" r:id="rId11"/>
    <p:sldId id="308" r:id="rId12"/>
    <p:sldId id="316" r:id="rId13"/>
    <p:sldId id="309" r:id="rId14"/>
    <p:sldId id="310" r:id="rId15"/>
    <p:sldId id="325" r:id="rId16"/>
    <p:sldId id="327" r:id="rId17"/>
    <p:sldId id="326" r:id="rId18"/>
    <p:sldId id="319" r:id="rId19"/>
    <p:sldId id="320" r:id="rId20"/>
    <p:sldId id="321" r:id="rId21"/>
    <p:sldId id="322" r:id="rId22"/>
    <p:sldId id="323" r:id="rId23"/>
    <p:sldId id="324" r:id="rId24"/>
    <p:sldId id="282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u="sng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+mn-lt"/>
              </a:rPr>
              <a:t>Principles of Data Science</a:t>
            </a:r>
            <a:endParaRPr lang="zh-CN" altLang="en-US" sz="4400" dirty="0">
              <a:latin typeface="+mn-lt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>
                <a:latin typeface="+mn-lt"/>
              </a:rPr>
              <a:t>Li Niu</a:t>
            </a:r>
            <a:endParaRPr lang="zh-CN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46E0EC-A354-4064-8ADA-845FF1FE5C7D}"/>
              </a:ext>
            </a:extLst>
          </p:cNvPr>
          <p:cNvSpPr/>
          <p:nvPr/>
        </p:nvSpPr>
        <p:spPr>
          <a:xfrm>
            <a:off x="1463880" y="2169571"/>
            <a:ext cx="73613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Big Data Analytics:</a:t>
            </a:r>
          </a:p>
          <a:p>
            <a:r>
              <a:rPr lang="en-US" altLang="zh-CN" dirty="0"/>
              <a:t>     data mining, machine learning, artificial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Big Data Computing: </a:t>
            </a:r>
          </a:p>
          <a:p>
            <a:r>
              <a:rPr lang="en-US" altLang="zh-CN" dirty="0"/>
              <a:t>     data center support for big data collection and transformation, integration and distributed data management and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Big Data Theory:</a:t>
            </a:r>
          </a:p>
          <a:p>
            <a:r>
              <a:rPr lang="en-US" altLang="zh-CN" dirty="0"/>
              <a:t>     sampling and statistical theory, big data security and privacy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Big Data Science: </a:t>
            </a:r>
          </a:p>
          <a:p>
            <a:r>
              <a:rPr lang="en-US" altLang="zh-CN" dirty="0"/>
              <a:t>     Big Data and Multi-disciplines (Bio, Chemistry, Engineering, Social) 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2F9F7-B26C-4960-8197-6E1A06FFD248}"/>
              </a:ext>
            </a:extLst>
          </p:cNvPr>
          <p:cNvSpPr/>
          <p:nvPr/>
        </p:nvSpPr>
        <p:spPr>
          <a:xfrm>
            <a:off x="3258290" y="1080000"/>
            <a:ext cx="2627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Research objective</a:t>
            </a:r>
            <a:endParaRPr lang="zh-CN" alt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E83B19-1D52-4004-87AE-C337E1183B4D}"/>
              </a:ext>
            </a:extLst>
          </p:cNvPr>
          <p:cNvSpPr/>
          <p:nvPr/>
        </p:nvSpPr>
        <p:spPr>
          <a:xfrm>
            <a:off x="1463879" y="2087094"/>
            <a:ext cx="5247314" cy="78194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243518"/>
      </p:ext>
    </p:extLst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B3EE5-2EC3-4692-814B-AC1665885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77" y="1966443"/>
            <a:ext cx="6518246" cy="33811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5915E5-369F-4387-B12F-6AF5397E9EBC}"/>
              </a:ext>
            </a:extLst>
          </p:cNvPr>
          <p:cNvSpPr/>
          <p:nvPr/>
        </p:nvSpPr>
        <p:spPr>
          <a:xfrm>
            <a:off x="3258290" y="1080000"/>
            <a:ext cx="3410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Artificial Intelligence (AI)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4069333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artificial intelligence, pattern recognition, machine learningâçå¾çæç´¢ç»æ">
            <a:extLst>
              <a:ext uri="{FF2B5EF4-FFF2-40B4-BE49-F238E27FC236}">
                <a16:creationId xmlns:a16="http://schemas.microsoft.com/office/drawing/2014/main" id="{81C3C2D5-06C6-4F62-9F2B-8FD17974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29" y="1879133"/>
            <a:ext cx="6678900" cy="450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BBE18D-D12C-417C-9391-4D32A154EB8C}"/>
              </a:ext>
            </a:extLst>
          </p:cNvPr>
          <p:cNvSpPr/>
          <p:nvPr/>
        </p:nvSpPr>
        <p:spPr>
          <a:xfrm>
            <a:off x="3258290" y="1080000"/>
            <a:ext cx="3410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Artificial Intelligence (AI)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467998"/>
      </p:ext>
    </p:extLst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88DF3-25E1-488C-9B53-F7BFD6049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1902309"/>
            <a:ext cx="8875552" cy="41693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025179-2155-4407-AAB3-722C8C7D056F}"/>
              </a:ext>
            </a:extLst>
          </p:cNvPr>
          <p:cNvSpPr/>
          <p:nvPr/>
        </p:nvSpPr>
        <p:spPr>
          <a:xfrm>
            <a:off x="6971251" y="1902309"/>
            <a:ext cx="1585520" cy="63955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A800B8-8CAA-4E24-A520-16403984DDE1}"/>
              </a:ext>
            </a:extLst>
          </p:cNvPr>
          <p:cNvSpPr/>
          <p:nvPr/>
        </p:nvSpPr>
        <p:spPr>
          <a:xfrm>
            <a:off x="3258290" y="1080000"/>
            <a:ext cx="3410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Artificial Intelligence (AI)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5177083"/>
      </p:ext>
    </p:extLst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9CF866-A928-4433-A8D2-D401490CAC98}"/>
              </a:ext>
            </a:extLst>
          </p:cNvPr>
          <p:cNvSpPr/>
          <p:nvPr/>
        </p:nvSpPr>
        <p:spPr>
          <a:xfrm>
            <a:off x="2637505" y="1080000"/>
            <a:ext cx="38689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Why is deep learning hot now? </a:t>
            </a:r>
            <a:endParaRPr lang="zh-CN" alt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558EE1-317C-4746-AF39-EDCDC583DFC4}"/>
              </a:ext>
            </a:extLst>
          </p:cNvPr>
          <p:cNvSpPr/>
          <p:nvPr/>
        </p:nvSpPr>
        <p:spPr>
          <a:xfrm>
            <a:off x="2637505" y="1721651"/>
            <a:ext cx="3868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Big Data,</a:t>
            </a:r>
            <a:r>
              <a:rPr lang="zh-CN" altLang="en-US" dirty="0"/>
              <a:t> </a:t>
            </a:r>
            <a:r>
              <a:rPr lang="en-US" altLang="zh-CN" dirty="0"/>
              <a:t>GPU, model, and ecosystem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6C2DA-2246-47B3-915C-972F26008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9" y="3594560"/>
            <a:ext cx="4372726" cy="2344916"/>
          </a:xfrm>
          <a:prstGeom prst="rect">
            <a:avLst/>
          </a:prstGeom>
        </p:spPr>
      </p:pic>
      <p:pic>
        <p:nvPicPr>
          <p:cNvPr id="2050" name="Picture 2" descr="ç¸å³å¾ç">
            <a:extLst>
              <a:ext uri="{FF2B5EF4-FFF2-40B4-BE49-F238E27FC236}">
                <a16:creationId xmlns:a16="http://schemas.microsoft.com/office/drawing/2014/main" id="{87204AF9-7D7F-4AF2-9892-82AF1153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65" y="2967540"/>
            <a:ext cx="4194532" cy="29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F8D492-8CF5-4D93-A311-B2940B9869C5}"/>
              </a:ext>
            </a:extLst>
          </p:cNvPr>
          <p:cNvSpPr/>
          <p:nvPr/>
        </p:nvSpPr>
        <p:spPr>
          <a:xfrm>
            <a:off x="2130596" y="2598208"/>
            <a:ext cx="715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GPU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E9BE8B-9363-4286-93BD-5ADED71F74EF}"/>
              </a:ext>
            </a:extLst>
          </p:cNvPr>
          <p:cNvSpPr/>
          <p:nvPr/>
        </p:nvSpPr>
        <p:spPr>
          <a:xfrm>
            <a:off x="6655668" y="2598208"/>
            <a:ext cx="877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897357811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B634F-367E-4642-85DD-D2846355D496}"/>
              </a:ext>
            </a:extLst>
          </p:cNvPr>
          <p:cNvSpPr/>
          <p:nvPr/>
        </p:nvSpPr>
        <p:spPr>
          <a:xfrm>
            <a:off x="2637505" y="1080000"/>
            <a:ext cx="38689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Why is deep learning hot now? </a:t>
            </a:r>
            <a:endParaRPr lang="zh-CN" alt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5449CB-E5CC-41A5-8EFB-F9BE78C2A4A5}"/>
              </a:ext>
            </a:extLst>
          </p:cNvPr>
          <p:cNvSpPr/>
          <p:nvPr/>
        </p:nvSpPr>
        <p:spPr>
          <a:xfrm>
            <a:off x="2637505" y="1721651"/>
            <a:ext cx="3868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Big Data,</a:t>
            </a:r>
            <a:r>
              <a:rPr lang="zh-CN" altLang="en-US" dirty="0"/>
              <a:t> </a:t>
            </a:r>
            <a:r>
              <a:rPr lang="en-US" altLang="zh-CN" dirty="0"/>
              <a:t>GPU, model, and ecosystem</a:t>
            </a:r>
          </a:p>
        </p:txBody>
      </p:sp>
      <p:pic>
        <p:nvPicPr>
          <p:cNvPr id="3074" name="Picture 2" descr="âdeep learning frameworksâçå¾çæç´¢ç»æ">
            <a:extLst>
              <a:ext uri="{FF2B5EF4-FFF2-40B4-BE49-F238E27FC236}">
                <a16:creationId xmlns:a16="http://schemas.microsoft.com/office/drawing/2014/main" id="{80E41A5E-2130-412F-9546-73FBCB0E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3" y="2270969"/>
            <a:ext cx="5394514" cy="427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79057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B845C-507B-474C-BD22-142873837CC0}"/>
              </a:ext>
            </a:extLst>
          </p:cNvPr>
          <p:cNvSpPr/>
          <p:nvPr/>
        </p:nvSpPr>
        <p:spPr>
          <a:xfrm>
            <a:off x="3621531" y="1080000"/>
            <a:ext cx="1900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Deep learning</a:t>
            </a:r>
            <a:endParaRPr lang="zh-CN" alt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E77936-EFFE-460F-B9AD-1865857D7DA0}"/>
              </a:ext>
            </a:extLst>
          </p:cNvPr>
          <p:cNvSpPr/>
          <p:nvPr/>
        </p:nvSpPr>
        <p:spPr>
          <a:xfrm>
            <a:off x="1412309" y="1541665"/>
            <a:ext cx="6319381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/>
              <a:t>Tasks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3D6993-A376-4502-960D-04F833309E46}"/>
              </a:ext>
            </a:extLst>
          </p:cNvPr>
          <p:cNvSpPr/>
          <p:nvPr/>
        </p:nvSpPr>
        <p:spPr>
          <a:xfrm>
            <a:off x="1781796" y="2003330"/>
            <a:ext cx="66994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Prediction</a:t>
            </a:r>
            <a:r>
              <a:rPr lang="en-US" altLang="zh-CN" dirty="0"/>
              <a:t> classification, regression problems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Prediction as part of model (end-to-end)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model to obtain feature vectors for data, use any classifier for prediction (deep learning feature)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b="1" dirty="0"/>
              <a:t>Generation</a:t>
            </a:r>
            <a:r>
              <a:rPr lang="en-US" altLang="zh-CN" dirty="0"/>
              <a:t> e.g., image, text,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Reconstruction/completion of partial data (e.g., image inpainting)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Generation of new data by sampling (e.g., unconditional GAN)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Generation of cross-modality data (e.g., image/video captioning)</a:t>
            </a:r>
          </a:p>
        </p:txBody>
      </p:sp>
    </p:spTree>
    <p:extLst>
      <p:ext uri="{BB962C8B-B14F-4D97-AF65-F5344CB8AC3E}">
        <p14:creationId xmlns:p14="http://schemas.microsoft.com/office/powerpoint/2010/main" val="3722159953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B845C-507B-474C-BD22-142873837CC0}"/>
              </a:ext>
            </a:extLst>
          </p:cNvPr>
          <p:cNvSpPr/>
          <p:nvPr/>
        </p:nvSpPr>
        <p:spPr>
          <a:xfrm>
            <a:off x="3621531" y="1080000"/>
            <a:ext cx="1900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Deep learning</a:t>
            </a:r>
            <a:endParaRPr lang="zh-CN" alt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E77936-EFFE-460F-B9AD-1865857D7DA0}"/>
              </a:ext>
            </a:extLst>
          </p:cNvPr>
          <p:cNvSpPr/>
          <p:nvPr/>
        </p:nvSpPr>
        <p:spPr>
          <a:xfrm>
            <a:off x="1412309" y="1541665"/>
            <a:ext cx="631938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/>
              <a:t>Tasks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/>
              <a:t>Successful application domains </a:t>
            </a:r>
          </a:p>
          <a:p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3D6993-A376-4502-960D-04F833309E46}"/>
              </a:ext>
            </a:extLst>
          </p:cNvPr>
          <p:cNvSpPr/>
          <p:nvPr/>
        </p:nvSpPr>
        <p:spPr>
          <a:xfrm>
            <a:off x="1781796" y="2003330"/>
            <a:ext cx="66994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Prediction</a:t>
            </a:r>
            <a:r>
              <a:rPr lang="en-US" altLang="zh-CN" dirty="0"/>
              <a:t> classification, regression problems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Prediction as part of model (end-to-end)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model to obtain feature vectors for data, use any classifier for prediction (deep learning feature)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b="1" dirty="0"/>
              <a:t>Generation</a:t>
            </a:r>
            <a:r>
              <a:rPr lang="en-US" altLang="zh-CN" dirty="0"/>
              <a:t> e.g., image, text,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Reconstruction/completion of partial data (e.g., image inpainting)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Generation of new data by sampling (e.g., unconditional GAN)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Generation of cross-modality data (e.g., image/video captioning)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2105E-80DB-4B4A-9728-B6DF5CD8F0B4}"/>
              </a:ext>
            </a:extLst>
          </p:cNvPr>
          <p:cNvSpPr/>
          <p:nvPr/>
        </p:nvSpPr>
        <p:spPr>
          <a:xfrm>
            <a:off x="1781796" y="5481951"/>
            <a:ext cx="5954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Image: object recognition, optical character recognition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Audio: speech recognition, music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Text: parsing, sentiment analysis, machine translation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483258"/>
      </p:ext>
    </p:extLst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40BE2-E9F8-42AC-A895-41DFA7D16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8876"/>
            <a:ext cx="8981162" cy="37050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673328-1996-413E-ABBD-00DAD073EE5F}"/>
              </a:ext>
            </a:extLst>
          </p:cNvPr>
          <p:cNvSpPr/>
          <p:nvPr/>
        </p:nvSpPr>
        <p:spPr>
          <a:xfrm>
            <a:off x="2960057" y="1080000"/>
            <a:ext cx="3223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Success of deep learning</a:t>
            </a:r>
            <a:endParaRPr lang="zh-CN" alt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1C82E1-721C-44AD-819A-E79FB5A072AD}"/>
              </a:ext>
            </a:extLst>
          </p:cNvPr>
          <p:cNvSpPr/>
          <p:nvPr/>
        </p:nvSpPr>
        <p:spPr>
          <a:xfrm>
            <a:off x="213171" y="1638609"/>
            <a:ext cx="2337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Image recognition</a:t>
            </a:r>
            <a:endParaRPr lang="zh-CN" alt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D49065-3E00-4E7C-958D-60A8A06D0818}"/>
              </a:ext>
            </a:extLst>
          </p:cNvPr>
          <p:cNvSpPr/>
          <p:nvPr/>
        </p:nvSpPr>
        <p:spPr>
          <a:xfrm>
            <a:off x="162838" y="2136392"/>
            <a:ext cx="37967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AlexNet</a:t>
            </a:r>
            <a:r>
              <a:rPr lang="en-US" altLang="zh-CN" sz="1600" dirty="0"/>
              <a:t> in 2012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Deeper architectures, more connections: Inception, ResNet, </a:t>
            </a:r>
            <a:r>
              <a:rPr lang="en-US" altLang="zh-CN" sz="1600" dirty="0" err="1"/>
              <a:t>DenseNet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ResNeXt</a:t>
            </a:r>
            <a:r>
              <a:rPr lang="en-US" altLang="zh-CN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2.4% Top-5, 14.6% Top-1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88454083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673328-1996-413E-ABBD-00DAD073EE5F}"/>
              </a:ext>
            </a:extLst>
          </p:cNvPr>
          <p:cNvSpPr/>
          <p:nvPr/>
        </p:nvSpPr>
        <p:spPr>
          <a:xfrm>
            <a:off x="2960057" y="1080000"/>
            <a:ext cx="3223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Success of deep learning</a:t>
            </a:r>
            <a:endParaRPr lang="zh-CN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49031-0ED0-46F7-8674-EAE93798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80" y="2278259"/>
            <a:ext cx="6828639" cy="37106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8DE777-128D-4191-8B9A-6B89D411D5B2}"/>
              </a:ext>
            </a:extLst>
          </p:cNvPr>
          <p:cNvSpPr/>
          <p:nvPr/>
        </p:nvSpPr>
        <p:spPr>
          <a:xfrm>
            <a:off x="1929466" y="1652609"/>
            <a:ext cx="5487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: tag-based image retrieval, content-based image retrieval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3E59AF-7FF8-47C3-95CE-F4A685CF67BC}"/>
              </a:ext>
            </a:extLst>
          </p:cNvPr>
          <p:cNvSpPr/>
          <p:nvPr/>
        </p:nvSpPr>
        <p:spPr>
          <a:xfrm>
            <a:off x="213171" y="1638609"/>
            <a:ext cx="2337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Image retrieval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77028072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B0E0CA0-FD35-49F8-9C51-8CEA106B045D}"/>
              </a:ext>
            </a:extLst>
          </p:cNvPr>
          <p:cNvSpPr txBox="1"/>
          <p:nvPr/>
        </p:nvSpPr>
        <p:spPr>
          <a:xfrm>
            <a:off x="3346953" y="1080000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Big data (3V)</a:t>
            </a:r>
            <a:endParaRPr lang="zh-CN" altLang="en-US" sz="24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5617D0-F3FA-48E6-9DBC-2206B28C022B}"/>
              </a:ext>
            </a:extLst>
          </p:cNvPr>
          <p:cNvSpPr/>
          <p:nvPr/>
        </p:nvSpPr>
        <p:spPr>
          <a:xfrm>
            <a:off x="1463879" y="2564501"/>
            <a:ext cx="66231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/>
              <a:t>Big Data are </a:t>
            </a:r>
            <a:r>
              <a:rPr lang="en-US" altLang="en-US" sz="2000" dirty="0">
                <a:solidFill>
                  <a:srgbClr val="FF0000"/>
                </a:solidFill>
              </a:rPr>
              <a:t>high-volume</a:t>
            </a:r>
            <a:r>
              <a:rPr lang="en-US" altLang="en-US" sz="2000" dirty="0"/>
              <a:t>, </a:t>
            </a:r>
            <a:r>
              <a:rPr lang="en-US" altLang="en-US" sz="2000" dirty="0">
                <a:solidFill>
                  <a:srgbClr val="FF0000"/>
                </a:solidFill>
              </a:rPr>
              <a:t>high-velocity</a:t>
            </a:r>
            <a:r>
              <a:rPr lang="en-US" altLang="en-US" sz="2000" dirty="0"/>
              <a:t>, and </a:t>
            </a:r>
            <a:r>
              <a:rPr lang="en-US" altLang="en-US" sz="2000" dirty="0">
                <a:solidFill>
                  <a:srgbClr val="FF0000"/>
                </a:solidFill>
              </a:rPr>
              <a:t>high-variety</a:t>
            </a:r>
            <a:r>
              <a:rPr lang="en-US" altLang="en-US" sz="2000" dirty="0"/>
              <a:t> information assets that require new forms of processing to enable enhanced decision making, insight discovery and process optimization.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7379640"/>
      </p:ext>
    </p:extLst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673328-1996-413E-ABBD-00DAD073EE5F}"/>
              </a:ext>
            </a:extLst>
          </p:cNvPr>
          <p:cNvSpPr/>
          <p:nvPr/>
        </p:nvSpPr>
        <p:spPr>
          <a:xfrm>
            <a:off x="2960057" y="1080000"/>
            <a:ext cx="3223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Success of deep learning</a:t>
            </a:r>
            <a:endParaRPr lang="zh-CN" alt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72358F-C475-4547-8DAD-89CCFF890415}"/>
              </a:ext>
            </a:extLst>
          </p:cNvPr>
          <p:cNvSpPr/>
          <p:nvPr/>
        </p:nvSpPr>
        <p:spPr>
          <a:xfrm>
            <a:off x="331364" y="2169895"/>
            <a:ext cx="8661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State-of-the-art: Neural machine translation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Transformer, based on self-attention; RNMT+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Phrase-based still better on low-resource languages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But: Only superficial understanding; not close to a ‘real’ understanding of language yet 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5A6D4D-334F-492A-AA0F-85A467EBFA61}"/>
              </a:ext>
            </a:extLst>
          </p:cNvPr>
          <p:cNvSpPr/>
          <p:nvPr/>
        </p:nvSpPr>
        <p:spPr>
          <a:xfrm>
            <a:off x="213171" y="1638609"/>
            <a:ext cx="2488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Machine translation</a:t>
            </a:r>
            <a:endParaRPr lang="zh-CN" alt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5ECB1-7D1E-40BD-B138-E691C21B1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4" y="3702837"/>
            <a:ext cx="8546799" cy="22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11637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673328-1996-413E-ABBD-00DAD073EE5F}"/>
              </a:ext>
            </a:extLst>
          </p:cNvPr>
          <p:cNvSpPr/>
          <p:nvPr/>
        </p:nvSpPr>
        <p:spPr>
          <a:xfrm>
            <a:off x="2960057" y="1080000"/>
            <a:ext cx="3223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Success of deep learning</a:t>
            </a:r>
            <a:endParaRPr lang="zh-CN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5E0D2-C39D-418A-A40C-70BFEFC06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0" y="2575420"/>
            <a:ext cx="8825466" cy="34878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BE91C3-0886-4B31-BF68-494B65786DC2}"/>
              </a:ext>
            </a:extLst>
          </p:cNvPr>
          <p:cNvSpPr/>
          <p:nvPr/>
        </p:nvSpPr>
        <p:spPr>
          <a:xfrm>
            <a:off x="213170" y="1638609"/>
            <a:ext cx="2915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Reading comprehension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11178536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673328-1996-413E-ABBD-00DAD073EE5F}"/>
              </a:ext>
            </a:extLst>
          </p:cNvPr>
          <p:cNvSpPr/>
          <p:nvPr/>
        </p:nvSpPr>
        <p:spPr>
          <a:xfrm>
            <a:off x="2344095" y="1080000"/>
            <a:ext cx="4455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Deep learning can be easily fooled</a:t>
            </a:r>
            <a:endParaRPr lang="zh-CN" alt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C4A7AF-FE7F-4D20-BB7D-BE6114282680}"/>
              </a:ext>
            </a:extLst>
          </p:cNvPr>
          <p:cNvSpPr/>
          <p:nvPr/>
        </p:nvSpPr>
        <p:spPr>
          <a:xfrm>
            <a:off x="2282435" y="1876766"/>
            <a:ext cx="47475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Models exploit superficial pattern-matching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BA378-3C3D-46E6-A68E-5432DB030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68" y="2528087"/>
            <a:ext cx="4974672" cy="358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55156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46A167-F710-496D-A274-70D5847DB87F}"/>
              </a:ext>
            </a:extLst>
          </p:cNvPr>
          <p:cNvSpPr/>
          <p:nvPr/>
        </p:nvSpPr>
        <p:spPr>
          <a:xfrm>
            <a:off x="2344095" y="1080000"/>
            <a:ext cx="4455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Deep learning can be easily fooled</a:t>
            </a:r>
            <a:endParaRPr lang="zh-CN" alt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92D3E4-57BB-4B75-9882-41AD04DEAC94}"/>
              </a:ext>
            </a:extLst>
          </p:cNvPr>
          <p:cNvSpPr/>
          <p:nvPr/>
        </p:nvSpPr>
        <p:spPr>
          <a:xfrm>
            <a:off x="752912" y="1754883"/>
            <a:ext cx="7929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Adversarial examples</a:t>
            </a:r>
            <a:r>
              <a:rPr lang="en-US" altLang="zh-CN" sz="2000" dirty="0"/>
              <a:t>: intentionally designed examples to fool the model</a:t>
            </a:r>
            <a:endParaRPr lang="zh-CN" alt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7B9E7-BE46-4E06-B1FC-93B9F8EFA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" y="2761159"/>
            <a:ext cx="7826928" cy="311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00330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</a:rPr>
              <a:t>Thanks!</a:t>
            </a:r>
            <a:endParaRPr lang="zh-CN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F8FC5E-8AD3-4376-9201-7D06A552BD4C}"/>
              </a:ext>
            </a:extLst>
          </p:cNvPr>
          <p:cNvSpPr txBox="1">
            <a:spLocks/>
          </p:cNvSpPr>
          <p:nvPr/>
        </p:nvSpPr>
        <p:spPr>
          <a:xfrm>
            <a:off x="627017" y="1956776"/>
            <a:ext cx="5030405" cy="14782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Data Volume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44x increase from 2009 to 2020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From 0.8 zettabytes to 35 </a:t>
            </a:r>
            <a:r>
              <a:rPr lang="en-US" altLang="zh-CN" sz="1800" dirty="0"/>
              <a:t>zettabytes</a:t>
            </a:r>
            <a:endParaRPr lang="en-US" sz="1800" dirty="0"/>
          </a:p>
        </p:txBody>
      </p:sp>
      <p:pic>
        <p:nvPicPr>
          <p:cNvPr id="7" name="Picture 6" descr="Screen shot 2013-01-13 at 4.01.47 PM.png">
            <a:extLst>
              <a:ext uri="{FF2B5EF4-FFF2-40B4-BE49-F238E27FC236}">
                <a16:creationId xmlns:a16="http://schemas.microsoft.com/office/drawing/2014/main" id="{A0B61178-601D-4178-9357-A84DD8406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33" y="4301224"/>
            <a:ext cx="2559546" cy="1632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87337A-C38A-435B-9E24-BE3DD4ADA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4" y="1956776"/>
            <a:ext cx="2332251" cy="1233073"/>
          </a:xfrm>
          <a:prstGeom prst="rect">
            <a:avLst/>
          </a:prstGeom>
        </p:spPr>
      </p:pic>
      <p:pic>
        <p:nvPicPr>
          <p:cNvPr id="9" name="Picture 8" descr="Screen shot 2013-01-13 at 4.07.57 PM.png">
            <a:extLst>
              <a:ext uri="{FF2B5EF4-FFF2-40B4-BE49-F238E27FC236}">
                <a16:creationId xmlns:a16="http://schemas.microsoft.com/office/drawing/2014/main" id="{59FCC240-2687-4BEC-9EBF-398893130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4" y="3775267"/>
            <a:ext cx="5546690" cy="596656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6C854B9-6A8C-4ACF-9510-29A62B0227F5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FB1032-EA64-7144-B003-9BCC9D94B50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96EE58-4EEC-4175-B81E-4A3C0B788969}"/>
              </a:ext>
            </a:extLst>
          </p:cNvPr>
          <p:cNvGrpSpPr/>
          <p:nvPr/>
        </p:nvGrpSpPr>
        <p:grpSpPr>
          <a:xfrm>
            <a:off x="525485" y="4371923"/>
            <a:ext cx="5580448" cy="1814950"/>
            <a:chOff x="500318" y="4371924"/>
            <a:chExt cx="5580448" cy="18149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0F6FC2-E5C6-46D1-9A02-6DBA5B45E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3A3222-DF58-414B-B818-1900D70BB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7767" y="4531912"/>
              <a:ext cx="1702999" cy="10006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1041FBF-D2FB-4819-8220-9C5C9FD59A80}"/>
                </a:ext>
              </a:extLst>
            </p:cNvPr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575F6F-4864-4F08-A899-EF3A3CDA9627}"/>
                </a:ext>
              </a:extLst>
            </p:cNvPr>
            <p:cNvSpPr txBox="1"/>
            <p:nvPr/>
          </p:nvSpPr>
          <p:spPr>
            <a:xfrm>
              <a:off x="3436273" y="5506053"/>
              <a:ext cx="24438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Exponential increase in collected/generated data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B0E0CA0-FD35-49F8-9C51-8CEA106B045D}"/>
              </a:ext>
            </a:extLst>
          </p:cNvPr>
          <p:cNvSpPr txBox="1"/>
          <p:nvPr/>
        </p:nvSpPr>
        <p:spPr>
          <a:xfrm>
            <a:off x="3346953" y="1080000"/>
            <a:ext cx="2450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Big data (Volume)</a:t>
            </a:r>
            <a:endParaRPr lang="zh-CN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25158474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E7F22-1713-483D-AA6E-DC2EAA8BFD6B}"/>
              </a:ext>
            </a:extLst>
          </p:cNvPr>
          <p:cNvSpPr txBox="1">
            <a:spLocks/>
          </p:cNvSpPr>
          <p:nvPr/>
        </p:nvSpPr>
        <p:spPr>
          <a:xfrm>
            <a:off x="132654" y="1770926"/>
            <a:ext cx="5285935" cy="400707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Relational Data (Tables/Transaction/Legacy Data)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Text Data (Web)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Semi-structured Data (XML)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Graph Data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Social Network, Semantic Web (RDF), …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Streaming Data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You can only scan the data once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A single application can be generating/collecting many types of data 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Big Public Data (online, weather, finance, etc)  </a:t>
            </a:r>
          </a:p>
          <a:p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71A8F-198D-44E0-92D8-E6FCF22C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5" y="1860326"/>
            <a:ext cx="1127257" cy="1123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09F11-A2B9-47EE-89C0-80763D99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35" y="1860326"/>
            <a:ext cx="1559504" cy="1169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48EB0-BE6C-4DA9-8408-91CECEC2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47" y="3311452"/>
            <a:ext cx="1175797" cy="9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F3B23-5912-43C1-9B9B-0F18F6BC9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15" y="4400178"/>
            <a:ext cx="1791729" cy="105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96A3D5-31E5-446E-96F7-F722CD9A2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35" y="3195705"/>
            <a:ext cx="1589510" cy="1204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6D6A9-C165-4D2F-8788-3215CD9B8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73BA60-75F4-4D10-8F5C-E7D02C5132BE}"/>
              </a:ext>
            </a:extLst>
          </p:cNvPr>
          <p:cNvSpPr txBox="1"/>
          <p:nvPr/>
        </p:nvSpPr>
        <p:spPr>
          <a:xfrm>
            <a:off x="3346953" y="1080000"/>
            <a:ext cx="238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Big data (Variety)</a:t>
            </a:r>
            <a:endParaRPr lang="zh-CN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8441310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E29E-5BCA-45FA-A76F-27012088EBD0}"/>
              </a:ext>
            </a:extLst>
          </p:cNvPr>
          <p:cNvSpPr txBox="1">
            <a:spLocks/>
          </p:cNvSpPr>
          <p:nvPr/>
        </p:nvSpPr>
        <p:spPr>
          <a:xfrm>
            <a:off x="912391" y="2187701"/>
            <a:ext cx="7996717" cy="33574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2000" dirty="0"/>
              <a:t>Data is generated fast and need to be processed fast</a:t>
            </a:r>
          </a:p>
          <a:p>
            <a:pPr>
              <a:buClrTx/>
            </a:pPr>
            <a:r>
              <a:rPr lang="en-US" sz="2000" dirty="0"/>
              <a:t>Online Data Analytics</a:t>
            </a:r>
          </a:p>
          <a:p>
            <a:pPr>
              <a:buClrTx/>
            </a:pPr>
            <a:r>
              <a:rPr lang="en-US" sz="2000" dirty="0"/>
              <a:t>Late decisions cause</a:t>
            </a:r>
            <a:r>
              <a:rPr lang="en-US" sz="2000" dirty="0">
                <a:sym typeface="Wingdings"/>
              </a:rPr>
              <a:t> missing opportunities</a:t>
            </a:r>
          </a:p>
          <a:p>
            <a:pPr>
              <a:buClrTx/>
            </a:pPr>
            <a:r>
              <a:rPr lang="en-US" sz="2000" b="1" dirty="0">
                <a:sym typeface="Wingdings"/>
              </a:rPr>
              <a:t>Examples</a:t>
            </a:r>
          </a:p>
          <a:p>
            <a:pPr lvl="1">
              <a:buClrTx/>
            </a:pPr>
            <a:r>
              <a:rPr lang="en-US" sz="1600" b="1" dirty="0">
                <a:sym typeface="Wingdings"/>
              </a:rPr>
              <a:t>E-Promotions: </a:t>
            </a:r>
            <a:r>
              <a:rPr lang="en-US" sz="1600" dirty="0">
                <a:sym typeface="Wingdings"/>
              </a:rPr>
              <a:t>Based on your current location, your purchase history, what you like, send promotions right now for store next to you</a:t>
            </a:r>
          </a:p>
          <a:p>
            <a:pPr lvl="1">
              <a:buClrTx/>
            </a:pPr>
            <a:r>
              <a:rPr lang="en-US" sz="1600" b="1" dirty="0">
                <a:sym typeface="Wingdings"/>
              </a:rPr>
              <a:t>Healthcare monitoring: </a:t>
            </a:r>
            <a:r>
              <a:rPr lang="en-US" sz="1600" dirty="0">
                <a:sym typeface="Wingdings"/>
              </a:rPr>
              <a:t>sensors monitoring your activities and body, any abnormal measurements require immediate reaction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E0516-5668-492A-A90A-26BB26CFF7E5}"/>
              </a:ext>
            </a:extLst>
          </p:cNvPr>
          <p:cNvSpPr txBox="1"/>
          <p:nvPr/>
        </p:nvSpPr>
        <p:spPr>
          <a:xfrm>
            <a:off x="3346953" y="1080000"/>
            <a:ext cx="2522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Big data (Velocity)</a:t>
            </a:r>
            <a:endParaRPr lang="zh-CN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68486151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B661FE-8E3C-4070-8647-2DF4FA27E0E9}"/>
              </a:ext>
            </a:extLst>
          </p:cNvPr>
          <p:cNvGrpSpPr/>
          <p:nvPr/>
        </p:nvGrpSpPr>
        <p:grpSpPr>
          <a:xfrm>
            <a:off x="320661" y="1694798"/>
            <a:ext cx="2603598" cy="2202149"/>
            <a:chOff x="320661" y="1694798"/>
            <a:chExt cx="2603598" cy="2202149"/>
          </a:xfrm>
        </p:grpSpPr>
        <p:pic>
          <p:nvPicPr>
            <p:cNvPr id="4" name="Picture 3" descr="Screen shot 2013-01-13 at 5.24.36 PM.png">
              <a:extLst>
                <a:ext uri="{FF2B5EF4-FFF2-40B4-BE49-F238E27FC236}">
                  <a16:creationId xmlns:a16="http://schemas.microsoft.com/office/drawing/2014/main" id="{D142C942-68ED-4C5D-947C-C0B011645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1B5C5C-246A-46C3-9455-B8D9CB8522C3}"/>
                </a:ext>
              </a:extLst>
            </p:cNvPr>
            <p:cNvSpPr txBox="1"/>
            <p:nvPr/>
          </p:nvSpPr>
          <p:spPr>
            <a:xfrm>
              <a:off x="320661" y="3312172"/>
              <a:ext cx="26035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Social media and networks</a:t>
              </a:r>
            </a:p>
            <a:p>
              <a:r>
                <a:rPr lang="en-US" sz="1600" dirty="0"/>
                <a:t>(all of us are generating data)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495D929-B973-480D-B8AF-6CD12E555DA1}"/>
              </a:ext>
            </a:extLst>
          </p:cNvPr>
          <p:cNvGrpSpPr/>
          <p:nvPr/>
        </p:nvGrpSpPr>
        <p:grpSpPr>
          <a:xfrm>
            <a:off x="3047431" y="1677257"/>
            <a:ext cx="2791218" cy="2266489"/>
            <a:chOff x="3047431" y="1677257"/>
            <a:chExt cx="2791218" cy="22664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EA2E2A-29A1-4EB3-ABFD-9C66829A0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B0FF1D-A7AC-4340-A794-8C1C6D7B5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35B32A-C2E4-4EB7-A60F-317D0AA61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145FD9-B1B0-406C-88A7-CEB594A11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2FCB63-5EFA-4E9C-95C8-B0B0EE84F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D9F47D-F8CB-4C8B-A814-A5799C9E2DD8}"/>
                </a:ext>
              </a:extLst>
            </p:cNvPr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Scientific instruments</a:t>
              </a:r>
            </a:p>
            <a:p>
              <a:r>
                <a:rPr lang="en-US" sz="1600" dirty="0"/>
                <a:t>(collecting all sorts of data)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7ECF70-6B24-400B-A797-6F6B154D931C}"/>
              </a:ext>
            </a:extLst>
          </p:cNvPr>
          <p:cNvGrpSpPr/>
          <p:nvPr/>
        </p:nvGrpSpPr>
        <p:grpSpPr>
          <a:xfrm>
            <a:off x="6115278" y="1765168"/>
            <a:ext cx="2957260" cy="1359828"/>
            <a:chOff x="6115278" y="1765168"/>
            <a:chExt cx="2957260" cy="135982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2B942FC-74B6-4BC7-A8FD-A6F5AC2BA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FF34D4-1053-46F2-A6A8-79F168985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4CB2C4-DA4C-477F-98B5-F9A1B6C4B299}"/>
                </a:ext>
              </a:extLst>
            </p:cNvPr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Mobile devices </a:t>
              </a:r>
            </a:p>
            <a:p>
              <a:r>
                <a:rPr lang="en-US" sz="1600" dirty="0"/>
                <a:t>(tracking all objects all the time)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8BDC33-EE0D-40DA-9740-E1BC87BC0918}"/>
              </a:ext>
            </a:extLst>
          </p:cNvPr>
          <p:cNvGrpSpPr/>
          <p:nvPr/>
        </p:nvGrpSpPr>
        <p:grpSpPr>
          <a:xfrm>
            <a:off x="5859696" y="3469326"/>
            <a:ext cx="3161506" cy="1228153"/>
            <a:chOff x="5859696" y="3469326"/>
            <a:chExt cx="3161506" cy="122815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688263-4EA6-48B0-BBC8-74FA0C50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86D312-BBDC-4F28-8D32-A40947A6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742F73-37C5-4EEB-85EC-71FDF4C6FF7E}"/>
                </a:ext>
              </a:extLst>
            </p:cNvPr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Sensor technology and networks</a:t>
              </a:r>
            </a:p>
            <a:p>
              <a:r>
                <a:rPr lang="en-US" sz="1600" dirty="0"/>
                <a:t>(measuring all kinds of data) 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3559044-3C1F-4823-A27E-0D3E4736EB0B}"/>
              </a:ext>
            </a:extLst>
          </p:cNvPr>
          <p:cNvSpPr txBox="1">
            <a:spLocks/>
          </p:cNvSpPr>
          <p:nvPr/>
        </p:nvSpPr>
        <p:spPr>
          <a:xfrm>
            <a:off x="425331" y="4985478"/>
            <a:ext cx="8071325" cy="132931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progress and innovation is no longer hindered by the ability to collect data</a:t>
            </a:r>
          </a:p>
          <a:p>
            <a:r>
              <a:rPr lang="en-US"/>
              <a:t>But, by the ability to manage, analyze, summarize, visualize, and discover knowledge from the collected data in a timely manner and in a scalable fashion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15A7A-0E9F-42C9-9D1A-96F39FFC5792}"/>
              </a:ext>
            </a:extLst>
          </p:cNvPr>
          <p:cNvSpPr txBox="1"/>
          <p:nvPr/>
        </p:nvSpPr>
        <p:spPr>
          <a:xfrm>
            <a:off x="3346953" y="1080000"/>
            <a:ext cx="2522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Big data (Velocity)</a:t>
            </a:r>
            <a:endParaRPr lang="zh-CN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73557569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1-13 at 5.46.48 PM.png">
            <a:extLst>
              <a:ext uri="{FF2B5EF4-FFF2-40B4-BE49-F238E27FC236}">
                <a16:creationId xmlns:a16="http://schemas.microsoft.com/office/drawing/2014/main" id="{883C5DA2-DB36-4C83-A3AB-09DB15E14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39" y="2133147"/>
            <a:ext cx="996168" cy="928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44E74-F4C1-4986-87A9-7CE7921A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47" y="2133147"/>
            <a:ext cx="889834" cy="889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DF84C-6FFF-4AC9-AA5F-59E079C8241B}"/>
              </a:ext>
            </a:extLst>
          </p:cNvPr>
          <p:cNvSpPr txBox="1"/>
          <p:nvPr/>
        </p:nvSpPr>
        <p:spPr>
          <a:xfrm>
            <a:off x="1185248" y="1672889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Previously: </a:t>
            </a:r>
            <a:r>
              <a:rPr lang="en-US" dirty="0"/>
              <a:t>Few companies are generating data, all others are consuming data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6220D-6838-422F-9851-9B9A7A591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618" y="2042221"/>
            <a:ext cx="1251853" cy="929560"/>
          </a:xfrm>
          <a:prstGeom prst="rect">
            <a:avLst/>
          </a:prstGeom>
        </p:spPr>
      </p:pic>
      <p:sp>
        <p:nvSpPr>
          <p:cNvPr id="7" name="Right Arrow 10">
            <a:extLst>
              <a:ext uri="{FF2B5EF4-FFF2-40B4-BE49-F238E27FC236}">
                <a16:creationId xmlns:a16="http://schemas.microsoft.com/office/drawing/2014/main" id="{E7F2DAD5-04ED-4A6D-A5B6-F3BB52AB0C10}"/>
              </a:ext>
            </a:extLst>
          </p:cNvPr>
          <p:cNvSpPr/>
          <p:nvPr/>
        </p:nvSpPr>
        <p:spPr>
          <a:xfrm>
            <a:off x="3778603" y="2386836"/>
            <a:ext cx="1264354" cy="2838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954C66-DEF6-4396-B22E-E103F9A82E9B}"/>
              </a:ext>
            </a:extLst>
          </p:cNvPr>
          <p:cNvGrpSpPr/>
          <p:nvPr/>
        </p:nvGrpSpPr>
        <p:grpSpPr>
          <a:xfrm>
            <a:off x="1185247" y="3508855"/>
            <a:ext cx="7717177" cy="1381096"/>
            <a:chOff x="413460" y="4565868"/>
            <a:chExt cx="7717177" cy="1381096"/>
          </a:xfrm>
        </p:grpSpPr>
        <p:pic>
          <p:nvPicPr>
            <p:cNvPr id="9" name="Picture 8" descr="Screen shot 2013-01-13 at 5.50.25 PM.png">
              <a:extLst>
                <a:ext uri="{FF2B5EF4-FFF2-40B4-BE49-F238E27FC236}">
                  <a16:creationId xmlns:a16="http://schemas.microsoft.com/office/drawing/2014/main" id="{65618E9F-C1A7-420F-B0CF-CE6DCDDE6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CEB90F-2A35-4D39-9DF9-4057E9AF5D01}"/>
                </a:ext>
              </a:extLst>
            </p:cNvPr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Now: </a:t>
              </a:r>
              <a:r>
                <a:rPr lang="en-US" dirty="0"/>
                <a:t>all of us are generating data, and all of us are consuming data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24E1EF-D91F-4F10-85EA-545D4739A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556B59-6FD9-471E-A458-ADE261364D51}"/>
              </a:ext>
            </a:extLst>
          </p:cNvPr>
          <p:cNvSpPr txBox="1"/>
          <p:nvPr/>
        </p:nvSpPr>
        <p:spPr>
          <a:xfrm>
            <a:off x="3346953" y="1080000"/>
            <a:ext cx="2522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Big data (Velocity)</a:t>
            </a:r>
            <a:endParaRPr lang="zh-CN" altLang="en-US" sz="2400" dirty="0" err="1"/>
          </a:p>
        </p:txBody>
      </p:sp>
      <p:sp>
        <p:nvSpPr>
          <p:cNvPr id="14" name="Right Arrow 10">
            <a:extLst>
              <a:ext uri="{FF2B5EF4-FFF2-40B4-BE49-F238E27FC236}">
                <a16:creationId xmlns:a16="http://schemas.microsoft.com/office/drawing/2014/main" id="{7C15314F-A2B8-4F6F-944A-6CA62E71B071}"/>
              </a:ext>
            </a:extLst>
          </p:cNvPr>
          <p:cNvSpPr/>
          <p:nvPr/>
        </p:nvSpPr>
        <p:spPr>
          <a:xfrm>
            <a:off x="3234717" y="4346986"/>
            <a:ext cx="1264354" cy="2838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9D475F-420E-4C6B-841B-3F1A64A49B9D}"/>
              </a:ext>
            </a:extLst>
          </p:cNvPr>
          <p:cNvSpPr/>
          <p:nvPr/>
        </p:nvSpPr>
        <p:spPr>
          <a:xfrm>
            <a:off x="865798" y="5358750"/>
            <a:ext cx="7883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Capture devices</a:t>
            </a:r>
            <a:r>
              <a:rPr lang="en-US" altLang="zh-CN" dirty="0"/>
              <a:t>: GPS, Internet, Smartphones, Wearable devices, Sensors </a:t>
            </a:r>
          </a:p>
          <a:p>
            <a:endParaRPr lang="en-US" altLang="zh-CN" dirty="0"/>
          </a:p>
          <a:p>
            <a:r>
              <a:rPr lang="en-US" altLang="zh-CN" dirty="0"/>
              <a:t>In 2020, there will be 150 billions of recording devices, 20x the Earth population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14829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DDFC20-774C-4878-B05B-1E9E4E28A847}"/>
              </a:ext>
            </a:extLst>
          </p:cNvPr>
          <p:cNvSpPr/>
          <p:nvPr/>
        </p:nvSpPr>
        <p:spPr>
          <a:xfrm>
            <a:off x="2625313" y="1080000"/>
            <a:ext cx="3893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Techniques involving big data</a:t>
            </a:r>
            <a:endParaRPr lang="zh-CN" alt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479C9-A453-434F-9F82-DC54AB8E4794}"/>
              </a:ext>
            </a:extLst>
          </p:cNvPr>
          <p:cNvSpPr/>
          <p:nvPr/>
        </p:nvSpPr>
        <p:spPr>
          <a:xfrm>
            <a:off x="2965509" y="2199500"/>
            <a:ext cx="34436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Massive Parallelism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Huge Data Volumes Storage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High-Speed Networks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High-Performance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Task and Thread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Mining and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Visualization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137795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26A649-3730-4125-98FE-805581DAB85E}"/>
              </a:ext>
            </a:extLst>
          </p:cNvPr>
          <p:cNvSpPr/>
          <p:nvPr/>
        </p:nvSpPr>
        <p:spPr>
          <a:xfrm>
            <a:off x="2926092" y="1080000"/>
            <a:ext cx="32918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Why is big data hot now? </a:t>
            </a:r>
            <a:endParaRPr lang="zh-CN" alt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E9CCC8-AA08-47CE-B23A-F7A4CDC9A91B}"/>
              </a:ext>
            </a:extLst>
          </p:cNvPr>
          <p:cNvSpPr/>
          <p:nvPr/>
        </p:nvSpPr>
        <p:spPr>
          <a:xfrm>
            <a:off x="840996" y="2011227"/>
            <a:ext cx="7891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Low cost storage to store data that was discarded earlier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Powerful multi-core processors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Low latency by high-speed networks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Better understanding of task distribution (MapReduce), </a:t>
            </a:r>
          </a:p>
          <a:p>
            <a:r>
              <a:rPr lang="en-US" altLang="zh-CN" dirty="0"/>
              <a:t>     computing architecture (Hadoop)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Advanced analytical techniques (machine learning,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Managed Big Data Platforms: Cloud service providers, such as  Amazon E2, S3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893B59-3C4D-4EA6-A310-46DD45530B75}"/>
              </a:ext>
            </a:extLst>
          </p:cNvPr>
          <p:cNvSpPr/>
          <p:nvPr/>
        </p:nvSpPr>
        <p:spPr>
          <a:xfrm>
            <a:off x="1153486" y="4454554"/>
            <a:ext cx="6396605" cy="50334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2648749"/>
      </p:ext>
    </p:extLst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4216</TotalTime>
  <Words>888</Words>
  <Application>Microsoft Office PowerPoint</Application>
  <PresentationFormat>On-screen Show (4:3)</PresentationFormat>
  <Paragraphs>154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等线</vt:lpstr>
      <vt:lpstr>黑体</vt:lpstr>
      <vt:lpstr>宋体</vt:lpstr>
      <vt:lpstr>微软雅黑</vt:lpstr>
      <vt:lpstr>Arial</vt:lpstr>
      <vt:lpstr>Calibri</vt:lpstr>
      <vt:lpstr>Times New Roman</vt:lpstr>
      <vt:lpstr>Wingdings</vt:lpstr>
      <vt:lpstr>2016-VI主题-蓝</vt:lpstr>
      <vt:lpstr>Principles of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Windows 用户</cp:lastModifiedBy>
  <cp:revision>462</cp:revision>
  <dcterms:created xsi:type="dcterms:W3CDTF">2016-04-20T02:59:17Z</dcterms:created>
  <dcterms:modified xsi:type="dcterms:W3CDTF">2019-06-10T04:34:01Z</dcterms:modified>
</cp:coreProperties>
</file>